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308" r:id="rId18"/>
    <p:sldId id="294" r:id="rId19"/>
    <p:sldId id="300" r:id="rId20"/>
    <p:sldId id="301" r:id="rId21"/>
    <p:sldId id="297" r:id="rId22"/>
    <p:sldId id="302" r:id="rId23"/>
    <p:sldId id="304" r:id="rId24"/>
    <p:sldId id="303" r:id="rId25"/>
    <p:sldId id="305" r:id="rId26"/>
    <p:sldId id="306" r:id="rId27"/>
    <p:sldId id="307" r:id="rId28"/>
    <p:sldId id="295" r:id="rId29"/>
    <p:sldId id="27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378"/>
    <a:srgbClr val="FF3300"/>
    <a:srgbClr val="FF6600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96B3C-3781-49B9-BC74-D48A22A6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5" y="867360"/>
            <a:ext cx="11236088" cy="35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t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đất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 các tiện ích có trên đất đó (hàng rào, đường đi từ cổng vô nhà, ...)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phải đóng ứng với 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rõ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i="1" dirty="0" err="1">
                <a:latin typeface="Helvetica Neue"/>
              </a:rPr>
              <a:t>ví</a:t>
            </a:r>
            <a:r>
              <a:rPr lang="en-US" i="1" dirty="0">
                <a:latin typeface="Helvetica Neue"/>
              </a:rPr>
              <a:t> </a:t>
            </a:r>
            <a:r>
              <a:rPr lang="en-US" i="1" dirty="0" err="1">
                <a:latin typeface="Helvetica Neue"/>
              </a:rPr>
              <a:t>dụ</a:t>
            </a:r>
            <a:r>
              <a:rPr lang="en-US" i="1" dirty="0"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675250" y="694155"/>
            <a:ext cx="110711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4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hóa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Helvetica Neue"/>
              </a:rPr>
              <a:t>Linear Regression.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Regressor.</a:t>
            </a:r>
          </a:p>
          <a:p>
            <a:pPr marL="742950" lvl="1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6CD18D-9170-455E-BCBC-9A4A6F166D9E}"/>
              </a:ext>
            </a:extLst>
          </p:cNvPr>
          <p:cNvSpPr/>
          <p:nvPr/>
        </p:nvSpPr>
        <p:spPr>
          <a:xfrm>
            <a:off x="675249" y="2590236"/>
            <a:ext cx="483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MSE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B84E30-CD8C-43A0-A210-EAAF230DC483}"/>
              </a:ext>
            </a:extLst>
          </p:cNvPr>
          <p:cNvSpPr/>
          <p:nvPr/>
        </p:nvSpPr>
        <p:spPr>
          <a:xfrm>
            <a:off x="675249" y="3095751"/>
            <a:ext cx="4262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ECE102-6E91-4A57-BAAD-8D5C229A9B34}"/>
              </a:ext>
            </a:extLst>
          </p:cNvPr>
          <p:cNvSpPr/>
          <p:nvPr/>
        </p:nvSpPr>
        <p:spPr>
          <a:xfrm>
            <a:off x="675249" y="4285041"/>
            <a:ext cx="4614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/>
              <p:nvPr/>
            </p:nvSpPr>
            <p:spPr>
              <a:xfrm>
                <a:off x="4128022" y="3471980"/>
                <a:ext cx="6477164" cy="665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score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1 −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𝑝𝑟𝑒𝑑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𝑡𝑟𝑢𝑒</m:t>
                                    </m:r>
                                  </m:e>
                                  <m:sub>
                                    <m: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  <m:r>
                                  <a:rPr lang="en-US" sz="2400" b="0" i="1" smtClean="0">
                                    <a:solidFill>
                                      <a:srgbClr val="A1137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A7BFDA-71C6-49B3-8322-EC1DCD6BF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22" y="3471980"/>
                <a:ext cx="6477164" cy="665503"/>
              </a:xfrm>
              <a:prstGeom prst="rect">
                <a:avLst/>
              </a:prstGeom>
              <a:blipFill>
                <a:blip r:embed="rId4"/>
                <a:stretch>
                  <a:fillRect l="-2822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E3171B-2200-4180-B740-FA31FE5E30D9}"/>
              </a:ext>
            </a:extLst>
          </p:cNvPr>
          <p:cNvSpPr txBox="1"/>
          <p:nvPr/>
        </p:nvSpPr>
        <p:spPr>
          <a:xfrm>
            <a:off x="4128022" y="4562015"/>
            <a:ext cx="13021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1 -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F9E3F8-1A65-4823-B925-AF8158B2BBB0}"/>
              </a:ext>
            </a:extLst>
          </p:cNvPr>
          <p:cNvSpPr/>
          <p:nvPr/>
        </p:nvSpPr>
        <p:spPr>
          <a:xfrm>
            <a:off x="506437" y="2590236"/>
            <a:ext cx="11239998" cy="236720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0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0.9999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(score)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0.3676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238519" y="3299539"/>
            <a:ext cx="3277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0.5866,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neighbors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75069" y="4014039"/>
            <a:ext cx="3928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0.1656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7392-5729-482F-8B61-78F48656E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2" y="1436670"/>
            <a:ext cx="7470970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0.1647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0.1571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0.1647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225359" y="5291101"/>
            <a:ext cx="11676695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0.1571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6" y="4121555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0.0493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rồi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(xen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FF4B-9098-407B-B92A-50AAD7F8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4" y="1373853"/>
            <a:ext cx="7488712" cy="36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0.0604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0.0514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0.0637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u ý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soát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xen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nhận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xét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131487" y="5389738"/>
            <a:ext cx="118599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0.0493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466733"/>
            <a:ext cx="38585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29172"/>
            <a:ext cx="4205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0.0684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E40B-6453-4758-A276-21A72FB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" y="1483563"/>
            <a:ext cx="7349343" cy="360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6379" y="2427024"/>
            <a:ext cx="3693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đổi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biểu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0.0591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0.0696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0.0598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126600" y="5456315"/>
            <a:ext cx="11977197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0.0591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66975"/>
              </p:ext>
            </p:extLst>
          </p:nvPr>
        </p:nvGraphicFramePr>
        <p:xfrm>
          <a:off x="424425" y="1179201"/>
          <a:ext cx="113643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71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10279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7601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60610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8077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473449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308294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  <a:p>
                      <a:pPr algn="ctr"/>
                      <a:r>
                        <a:rPr lang="en-US" b="1" i="0" dirty="0"/>
                        <a:t>(1 – 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1335071" y="4720483"/>
            <a:ext cx="10111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Helvetica Neue"/>
              </a:rPr>
              <a:t>(1 – score)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0.0493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24" y="4684016"/>
            <a:ext cx="465385" cy="5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5500467" y="4710662"/>
            <a:ext cx="539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(1 – score)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0.0513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825C0-32DE-4A0C-B788-29902A02B729}"/>
              </a:ext>
            </a:extLst>
          </p:cNvPr>
          <p:cNvSpPr/>
          <p:nvPr/>
        </p:nvSpPr>
        <p:spPr>
          <a:xfrm>
            <a:off x="1060559" y="2349217"/>
            <a:ext cx="50354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 err="1">
                <a:latin typeface="Helvetica Neue"/>
              </a:rPr>
              <a:t>Thấy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rằng</a:t>
            </a:r>
            <a:r>
              <a:rPr lang="en-US" sz="1600" i="1" dirty="0">
                <a:latin typeface="Helvetica Neue"/>
              </a:rPr>
              <a:t>, ở </a:t>
            </a:r>
            <a:r>
              <a:rPr lang="en-US" sz="1600" i="1" dirty="0" err="1">
                <a:latin typeface="Helvetica Neue"/>
              </a:rPr>
              <a:t>mô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hình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tốt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nhất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này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có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các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siêu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tham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số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month_to_season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year_to_period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đều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True, </a:t>
            </a:r>
            <a:r>
              <a:rPr lang="en-US" sz="1600" i="1" dirty="0" err="1">
                <a:latin typeface="Helvetica Neue"/>
              </a:rPr>
              <a:t>tức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việc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chuyển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mùa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bán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và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năm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nhà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sang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khoảng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xây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A11378"/>
                </a:solidFill>
                <a:latin typeface="Helvetica Neue"/>
              </a:rPr>
              <a:t>dựng</a:t>
            </a:r>
            <a:r>
              <a:rPr lang="en-US" sz="1600" i="1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của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nhóm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áp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dụng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latin typeface="Helvetica Neue"/>
              </a:rPr>
              <a:t>là</a:t>
            </a:r>
            <a:r>
              <a:rPr lang="en-US" sz="1600" i="1" dirty="0"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hiệu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quả</a:t>
            </a:r>
            <a:r>
              <a:rPr lang="en-US" sz="1600" i="1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2941072" y="4470541"/>
            <a:ext cx="7825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" y="1269210"/>
            <a:ext cx="689514" cy="7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294021" y="1461509"/>
            <a:ext cx="810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7" y="2242741"/>
            <a:ext cx="689514" cy="68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294021" y="2440167"/>
            <a:ext cx="503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00" y="3563291"/>
            <a:ext cx="694751" cy="63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380340" y="3560425"/>
            <a:ext cx="1033163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</a:p>
          <a:p>
            <a:pPr algn="r"/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(do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12,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sz="16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cập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nhật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sz="1600" i="1" dirty="0">
                <a:solidFill>
                  <a:srgbClr val="000000"/>
                </a:solidFill>
                <a:latin typeface="Helvetica Neue"/>
              </a:rPr>
              <a:t> 12)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1598" y="34689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5888" y="4407646"/>
            <a:ext cx="787204" cy="5853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4F9CF3-4BAF-4C37-BDF7-A7D9DACB99E8}"/>
              </a:ext>
            </a:extLst>
          </p:cNvPr>
          <p:cNvSpPr/>
          <p:nvPr/>
        </p:nvSpPr>
        <p:spPr>
          <a:xfrm>
            <a:off x="380340" y="619630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Bài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rút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ra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3BD3E4-D2F1-4751-B025-D488162A7B6F}"/>
              </a:ext>
            </a:extLst>
          </p:cNvPr>
          <p:cNvSpPr/>
          <p:nvPr/>
        </p:nvSpPr>
        <p:spPr>
          <a:xfrm>
            <a:off x="9396198" y="3035865"/>
            <a:ext cx="2269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Mong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elvetica Neue"/>
              </a:rPr>
              <a:t>muốn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output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4601</Words>
  <Application>Microsoft Office PowerPoint</Application>
  <PresentationFormat>Widescreen</PresentationFormat>
  <Paragraphs>306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(Body)</vt:lpstr>
      <vt:lpstr>Cambria Math</vt:lpstr>
      <vt:lpstr>Gill Sans MT</vt:lpstr>
      <vt:lpstr>Gill Sans MT (Body)</vt:lpstr>
      <vt:lpstr>Helvetica Neue</vt:lpstr>
      <vt:lpstr>Wingdings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363</cp:revision>
  <dcterms:created xsi:type="dcterms:W3CDTF">2019-12-01T07:22:29Z</dcterms:created>
  <dcterms:modified xsi:type="dcterms:W3CDTF">2020-01-09T10:35:17Z</dcterms:modified>
</cp:coreProperties>
</file>